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1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62694-E3CC-4622-8D58-70C8A3679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CAED0D-2422-4EBA-A477-D99033FAA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6D0E3E-2575-40E6-9408-B8E32C06E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42BD4A-7646-4B80-BE96-6DF471B53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2C41B8-40B0-4202-8532-0E71DB5E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90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B5048F-4E83-4780-B8F0-6816BA443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546269-098A-4CEB-BC5E-455D5519C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6A74E4-D193-4D0F-B1A3-44E4B628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71E6B1-C19C-43A5-93D8-86D59FC0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BB0153-8459-40FB-A999-21F4403C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55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40995F-0693-4156-9B1C-A680738EA8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2FD707-85EA-4863-84A0-C93A716E7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B33E48-84F2-43D3-AACA-687F8266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70956D-A1EA-412F-AF04-BC4B44B1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4195B3-2859-4FF1-AF5F-7D043993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8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82657-94BD-45A8-B171-100C30787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EDF50E-E4AA-4A05-B8B3-5799E99AD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D0208A-9E9A-4CE3-B77D-CA7C03B1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79693-5697-4D4C-B780-66BC22CFF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97596F-F3C6-46C4-A3D7-0A76FE23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FB2397-8426-4C1A-8E90-989692BC4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1E527B-DF28-45D5-9E70-749DA37B0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FB4C98-69CC-40DF-9474-EA2F184A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8E18A9-6BEE-40B9-8883-7BD086A76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B9A742-4728-4894-A82C-44D78773A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73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ECB71-3A49-4D0C-B023-09D99C7DD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4658D2-65EC-4689-90BB-1B1B05ED9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75A306-79AE-4AF3-9616-F760EE656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D62DAC-0CFB-4EC9-B8F5-1B7F3DD0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F65AA7-1D36-417D-87F3-A5D89B09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43BDC7-9466-4FA0-A5F7-42722287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4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B9D834-3BF4-487F-B9CA-2727DDBA7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DC915E-96B5-41A4-B51B-E6FC07B3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F3454E-0100-40CA-A8D2-A6121DD9C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7B4CFF8-EE6E-422F-A99B-80974E213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1F17837-D022-453E-A75D-F2FD9147A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32DD03-E3DE-40DD-9D91-450968F4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DB0B8B-7DB4-4422-BCA7-A3DEFE5C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42D70F-C166-4AA3-A62C-06DF91A2D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7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3BEC4B-6E0A-4370-B122-686D617B2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0635CB-49B3-4701-99C0-4A86D71B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433B92-E3BE-4899-947B-6486D995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8DB6E6-8D98-4296-820E-B162ADB0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60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A9FF23-9C01-4E99-BF24-6D2158020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8A17D1-243C-4B76-95FB-FA3C35DC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2EC950-EE30-4C6C-ACD8-D886A9EBF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72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EBF7D-464E-4D20-9CFD-064F0E26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161CC5-E477-4683-AC25-494B95088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A35E36-FF25-4D4E-AD1D-E46438D6B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8D853B-59B7-4FCA-9E0C-58D080F7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3A9008-F38A-49ED-B36B-CC8E0724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D46AC3-1E27-4855-A696-EC16AE55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2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82DEF-2E7A-4384-8183-5E26CE08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EAEDD9-0A2E-4514-812F-270E1BFDC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97863E-6808-4009-832F-9BDE8AEC8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FDA86C-23B5-443F-AC22-8905DE2E0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861C9D-BE09-4346-89E5-1476CB9C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C8771F-13EF-4A6C-8976-64EF0FEE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58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4F8A3D-93BD-457B-9FB0-9F2ACC11D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99FACF-1E0D-4803-BE14-82CA63463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3616B-2EE7-4CC7-B736-F49546211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6944D-FAB5-4920-B05D-E217162F306F}" type="datetimeFigureOut">
              <a:rPr kumimoji="1" lang="ja-JP" altLang="en-US" smtClean="0"/>
              <a:t>2024/5/2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2F56A-3D3F-4A16-AD1C-DBCE7F481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F2266A-0140-4D27-9568-0BDC62C95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D25B4-7D07-44BA-9270-1817F8D90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79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7179DB82-8B18-4F30-B3F7-F4D99497CC20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en-US" altLang="ja-JP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How to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7179DB82-8B18-4F30-B3F7-F4D99497CC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字幕 2">
            <a:extLst>
              <a:ext uri="{FF2B5EF4-FFF2-40B4-BE49-F238E27FC236}">
                <a16:creationId xmlns:a16="http://schemas.microsoft.com/office/drawing/2014/main" id="{DB4D7685-7C1E-46CC-8E13-F563C41841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564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00181A70-153D-45F6-86F7-E6574EEE609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00181A70-153D-45F6-86F7-E6574EEE60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19D5086-9BC4-4739-8412-49CA6F1A20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9105" y="1850563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</m:oMath>
                </a14:m>
                <a:r>
                  <a:rPr kumimoji="1" lang="en-US" altLang="ja-JP" b="0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>
                        <a:latin typeface="Cambria Math" panose="02040503050406030204" pitchFamily="18" charset="0"/>
                      </a:rPr>
                      <m:t>is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>
                        <a:latin typeface="Cambria Math" panose="02040503050406030204" pitchFamily="18" charset="0"/>
                      </a:rPr>
                      <m:t>number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>
                        <a:latin typeface="Cambria Math" panose="02040503050406030204" pitchFamily="18" charset="0"/>
                      </a:rPr>
                      <m:t>atoms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>
                        <a:latin typeface="Cambria Math" panose="02040503050406030204" pitchFamily="18" charset="0"/>
                      </a:rPr>
                      <m:t>in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the</m:t>
                    </m:r>
                    <m:r>
                      <a:rPr lang="en-US" altLang="ja-JP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unit</m:t>
                    </m:r>
                    <m:r>
                      <a:rPr lang="en-US" altLang="ja-JP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cell</m:t>
                    </m:r>
                    <m:r>
                      <a:rPr lang="en-US" altLang="ja-JP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kumimoji="1" lang="en-US" altLang="ja-JP" b="0" i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that</m:t>
                    </m:r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do</m:t>
                    </m:r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not</m:t>
                    </m:r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change</m:t>
                    </m:r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b="0" i="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their positions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by</m:t>
                      </m:r>
                      <m: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operation</m:t>
                      </m:r>
                      <m: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given</m:t>
                      </m:r>
                      <m: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point</m:t>
                      </m:r>
                      <m: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group</m:t>
                      </m:r>
                    </m:oMath>
                  </m:oMathPara>
                </a14:m>
                <a:endParaRPr kumimoji="1" lang="en-US" altLang="ja-JP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ja-JP" dirty="0">
                  <a:solidFill>
                    <a:srgbClr val="0070C0"/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is a positive integer or zero.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depends on rotation.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depends on point group.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depends on the unit cell. </a:t>
                </a:r>
                <a:endParaRPr kumimoji="1" lang="en-US" altLang="ja-JP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altLang="ja-JP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kumimoji="1" lang="en-US" altLang="ja-JP" dirty="0">
                  <a:solidFill>
                    <a:srgbClr val="0070C0"/>
                  </a:solidFill>
                </a:endParaRPr>
              </a:p>
              <a:p>
                <a:pPr marL="0" indent="0" algn="ctr">
                  <a:buNone/>
                </a:pPr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919D5086-9BC4-4739-8412-49CA6F1A20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105" y="1850563"/>
                <a:ext cx="10515600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37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9947A-B721-44CB-BADB-7321030B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10D6F8E-7703-4E2A-880D-E86FC94080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Symmetry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altLang="ja-JP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Material = H</a:t>
                </a:r>
                <a:r>
                  <a:rPr lang="en-US" altLang="ja-JP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</a:p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Rotation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sSubSup>
                      <m:sSubSupPr>
                        <m:ctrlP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</m:oMath>
                </a14:m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10D6F8E-7703-4E2A-880D-E86FC94080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9B37869-4A8B-454E-9E09-BA54F3EC87E1}"/>
                  </a:ext>
                </a:extLst>
              </p:cNvPr>
              <p:cNvSpPr txBox="1"/>
              <p:nvPr/>
            </p:nvSpPr>
            <p:spPr>
              <a:xfrm>
                <a:off x="1084517" y="3909639"/>
                <a:ext cx="6095306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  <m:d>
                      <m:d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kumimoji="1" lang="en-US" altLang="ja-JP" sz="3600" b="0" dirty="0">
                    <a:cs typeface="Arial" panose="020B0604020202020204" pitchFamily="34" charset="0"/>
                  </a:rPr>
                  <a:t> </a:t>
                </a:r>
                <a:r>
                  <a:rPr kumimoji="1" lang="en-US" altLang="ja-JP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  <m:d>
                      <m:d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altLang="ja-JP" sz="3600" dirty="0"/>
                  <a:t> </a:t>
                </a:r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  <m:d>
                      <m:d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ja-JP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sub>
                          <m:sup>
                            <m:r>
                              <a:rPr lang="en-US" altLang="ja-JP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altLang="ja-JP" sz="3600" dirty="0"/>
                  <a:t> </a:t>
                </a:r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pPr/>
                <a:endParaRPr lang="ja-JP" altLang="en-US" sz="3600" dirty="0"/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9B37869-4A8B-454E-9E09-BA54F3EC8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517" y="3909639"/>
                <a:ext cx="6095306" cy="2308324"/>
              </a:xfrm>
              <a:prstGeom prst="rect">
                <a:avLst/>
              </a:prstGeom>
              <a:blipFill>
                <a:blip r:embed="rId3"/>
                <a:stretch>
                  <a:fillRect t="-47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図 8">
            <a:extLst>
              <a:ext uri="{FF2B5EF4-FFF2-40B4-BE49-F238E27FC236}">
                <a16:creationId xmlns:a16="http://schemas.microsoft.com/office/drawing/2014/main" id="{D9A5D309-0F71-441E-A2A7-709D42FAEC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1136" y="1387264"/>
            <a:ext cx="3293969" cy="244053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A07D0DD5-FB42-4EA7-B0C2-E212AFF82E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4617" y="4236153"/>
            <a:ext cx="5819818" cy="229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7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9947A-B721-44CB-BADB-7321030BB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76920" y="45309"/>
            <a:ext cx="10515600" cy="1325563"/>
          </a:xfrm>
        </p:spPr>
        <p:txBody>
          <a:bodyPr/>
          <a:lstStyle/>
          <a:p>
            <a:pPr algn="ctr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10D6F8E-7703-4E2A-880D-E86FC94080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Symmetry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</m:oMath>
                </a14:m>
                <a:endParaRPr lang="en-US" altLang="ja-JP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Material = MoS</a:t>
                </a:r>
                <a:r>
                  <a:rPr lang="en-US" altLang="ja-JP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ja-JP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Rotation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 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</m:oMath>
                </a14:m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10D6F8E-7703-4E2A-880D-E86FC94080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9B37869-4A8B-454E-9E09-BA54F3EC87E1}"/>
                  </a:ext>
                </a:extLst>
              </p:cNvPr>
              <p:cNvSpPr txBox="1"/>
              <p:nvPr/>
            </p:nvSpPr>
            <p:spPr>
              <a:xfrm>
                <a:off x="994411" y="4216923"/>
                <a:ext cx="3772938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𝑎𝑠</m:t>
                          </m:r>
                        </m:sub>
                      </m:sSub>
                      <m:d>
                        <m:d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ja-JP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lang="en-US" altLang="ja-JP" sz="3600" dirty="0"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𝑎𝑠</m:t>
                          </m:r>
                        </m:sub>
                      </m:sSub>
                      <m:d>
                        <m:d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altLang="ja-JP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</m:oMath>
                  </m:oMathPara>
                </a14:m>
                <a:endParaRPr lang="en-US" altLang="ja-JP" sz="3600" dirty="0"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𝑎𝑠</m:t>
                          </m:r>
                        </m:sub>
                      </m:sSub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en-US" altLang="ja-JP" sz="3600" b="0" dirty="0"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  <m:d>
                      <m:d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ja-JP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sub>
                        </m:sSub>
                      </m:e>
                    </m:d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:endParaRPr lang="ja-JP" alt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9B37869-4A8B-454E-9E09-BA54F3EC8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1" y="4216923"/>
                <a:ext cx="3772938" cy="2308324"/>
              </a:xfrm>
              <a:prstGeom prst="rect">
                <a:avLst/>
              </a:prstGeom>
              <a:blipFill>
                <a:blip r:embed="rId3"/>
                <a:stretch>
                  <a:fillRect b="-92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DD4D2445-6C85-4C37-B659-7ED0A3A83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277" y="3053987"/>
            <a:ext cx="2749491" cy="208263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ADF0942-AB95-4EBA-B797-FFFC865027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9211" y="3124854"/>
            <a:ext cx="2279100" cy="109206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3894B39-DA27-4B22-959E-EF9D2BE28E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69245" y="142510"/>
            <a:ext cx="4207626" cy="247975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BDBE87E-6CE2-4D0F-8984-11C38A4291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596630">
            <a:off x="8804082" y="4653546"/>
            <a:ext cx="1969358" cy="1731449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73FDAD3-F18A-4F3B-BA04-1639D358D719}"/>
              </a:ext>
            </a:extLst>
          </p:cNvPr>
          <p:cNvSpPr txBox="1"/>
          <p:nvPr/>
        </p:nvSpPr>
        <p:spPr>
          <a:xfrm>
            <a:off x="11024887" y="3565275"/>
            <a:ext cx="541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0A4663-174E-4705-8244-2544BAF325F4}"/>
              </a:ext>
            </a:extLst>
          </p:cNvPr>
          <p:cNvSpPr txBox="1"/>
          <p:nvPr/>
        </p:nvSpPr>
        <p:spPr>
          <a:xfrm>
            <a:off x="11023484" y="3845614"/>
            <a:ext cx="760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S(2)</a:t>
            </a:r>
            <a:endParaRPr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3AC047-2E58-49C7-9794-3DFA5957AA37}"/>
              </a:ext>
            </a:extLst>
          </p:cNvPr>
          <p:cNvSpPr txBox="1"/>
          <p:nvPr/>
        </p:nvSpPr>
        <p:spPr>
          <a:xfrm>
            <a:off x="11019451" y="3292725"/>
            <a:ext cx="760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S(1)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236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9947A-B721-44CB-BADB-7321030B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Example 3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10D6F8E-7703-4E2A-880D-E86FC94080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4598" y="1559863"/>
                <a:ext cx="10515600" cy="4351338"/>
              </a:xfrm>
            </p:spPr>
            <p:txBody>
              <a:bodyPr/>
              <a:lstStyle/>
              <a:p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Symmetry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</m:oMath>
                </a14:m>
                <a:endParaRPr lang="en-US" altLang="ja-JP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Material = MoS</a:t>
                </a:r>
                <a:r>
                  <a:rPr lang="en-US" altLang="ja-JP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ja-JP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Rotation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sub>
                    </m:sSub>
                  </m:oMath>
                </a14:m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10D6F8E-7703-4E2A-880D-E86FC94080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4598" y="1559863"/>
                <a:ext cx="10515600" cy="4351338"/>
              </a:xfrm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9B37869-4A8B-454E-9E09-BA54F3EC87E1}"/>
                  </a:ext>
                </a:extLst>
              </p:cNvPr>
              <p:cNvSpPr txBox="1"/>
              <p:nvPr/>
            </p:nvSpPr>
            <p:spPr>
              <a:xfrm>
                <a:off x="431357" y="3764942"/>
                <a:ext cx="3772938" cy="2375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altLang="ja-JP" sz="3600" i="1">
                              <a:latin typeface="Cambria Math" panose="02040503050406030204" pitchFamily="18" charset="0"/>
                            </a:rPr>
                            <m:t>𝑎𝑠</m:t>
                          </m:r>
                        </m:sub>
                      </m:sSub>
                      <m:d>
                        <m:dPr>
                          <m:ctrlPr>
                            <a:rPr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ja-JP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lang="en-US" altLang="ja-JP" sz="3600" dirty="0"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𝑎𝑠</m:t>
                          </m:r>
                        </m:sub>
                      </m:sSub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ja-JP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1" lang="en-US" altLang="ja-JP" sz="36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en-US" altLang="ja-JP" sz="3600" b="0" dirty="0"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𝑎𝑠</m:t>
                          </m:r>
                        </m:sub>
                      </m:sSub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ja-JP" sz="36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kumimoji="1" lang="en-US" altLang="ja-JP" sz="3600" b="0" dirty="0"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</m:sub>
                    </m:sSub>
                    <m:d>
                      <m:dPr>
                        <m:ctrlP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ja-JP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ja-JP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sub>
                        </m:sSub>
                      </m:e>
                    </m:d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ja-JP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ja-JP" alt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9B37869-4A8B-454E-9E09-BA54F3EC8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57" y="3764942"/>
                <a:ext cx="3772938" cy="2375971"/>
              </a:xfrm>
              <a:prstGeom prst="rect">
                <a:avLst/>
              </a:prstGeom>
              <a:blipFill>
                <a:blip r:embed="rId3"/>
                <a:stretch>
                  <a:fillRect b="-61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DD4D2445-6C85-4C37-B659-7ED0A3A83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720" y="1330151"/>
            <a:ext cx="3887942" cy="294497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ADF0942-AB95-4EBA-B797-FFFC865027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5720" y="4597831"/>
            <a:ext cx="3881811" cy="1860035"/>
          </a:xfrm>
          <a:prstGeom prst="rect">
            <a:avLst/>
          </a:prstGeom>
        </p:spPr>
      </p:pic>
      <p:sp>
        <p:nvSpPr>
          <p:cNvPr id="4" name="平行四辺形 3">
            <a:extLst>
              <a:ext uri="{FF2B5EF4-FFF2-40B4-BE49-F238E27FC236}">
                <a16:creationId xmlns:a16="http://schemas.microsoft.com/office/drawing/2014/main" id="{5AFD7F43-E2AA-45CE-B81E-F0414560B3FF}"/>
              </a:ext>
            </a:extLst>
          </p:cNvPr>
          <p:cNvSpPr/>
          <p:nvPr/>
        </p:nvSpPr>
        <p:spPr>
          <a:xfrm>
            <a:off x="9264535" y="2165465"/>
            <a:ext cx="1217814" cy="673331"/>
          </a:xfrm>
          <a:prstGeom prst="parallelogram">
            <a:avLst>
              <a:gd name="adj" fmla="val 5956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B4A9B4E-B557-446D-A38D-0BC7B3D2A1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487989">
            <a:off x="5168788" y="1801404"/>
            <a:ext cx="1969358" cy="173144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950047-5A67-4DCB-A30D-ABC9FB6C9DC5}"/>
              </a:ext>
            </a:extLst>
          </p:cNvPr>
          <p:cNvSpPr txBox="1"/>
          <p:nvPr/>
        </p:nvSpPr>
        <p:spPr>
          <a:xfrm>
            <a:off x="4387318" y="4819744"/>
            <a:ext cx="3274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 results </a:t>
            </a:r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depend 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selection of the unit cell.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520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168</Words>
  <Application>Microsoft Office PowerPoint</Application>
  <PresentationFormat>ワイド画面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Arial</vt:lpstr>
      <vt:lpstr>Cambria Math</vt:lpstr>
      <vt:lpstr>Office テーマ</vt:lpstr>
      <vt:lpstr>How to calculate χ_as?</vt:lpstr>
      <vt:lpstr>What is χ_as?</vt:lpstr>
      <vt:lpstr>Example 1</vt:lpstr>
      <vt:lpstr>Example 2</vt:lpstr>
      <vt:lpstr>Example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calculate χ_as?</dc:title>
  <dc:creator>Riichiro Saito</dc:creator>
  <cp:lastModifiedBy>Riichiro Saito</cp:lastModifiedBy>
  <cp:revision>9</cp:revision>
  <dcterms:created xsi:type="dcterms:W3CDTF">2024-05-02T05:46:35Z</dcterms:created>
  <dcterms:modified xsi:type="dcterms:W3CDTF">2024-05-02T06:53:28Z</dcterms:modified>
</cp:coreProperties>
</file>